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305" r:id="rId2"/>
    <p:sldId id="306" r:id="rId3"/>
    <p:sldId id="258" r:id="rId4"/>
    <p:sldId id="307" r:id="rId5"/>
  </p:sldIdLst>
  <p:sldSz cx="12192000" cy="6858000"/>
  <p:notesSz cx="6858000" cy="9144000"/>
  <p:custDataLst>
    <p:tags r:id="rId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ll" initials="D" lastIdx="1" clrIdx="0"/>
  <p:cmAuthor id="1" name="Hewlett-Packard Company" initials="HC" lastIdx="0" clrIdx="0"/>
  <p:cmAuthor id="2" name="作者" initials="A" lastIdx="0" clrIdx="1"/>
  <p:cmAuthor id="4" name="葫芦妈" initials="葫" lastIdx="3"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FFFFFF"/>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70" d="100"/>
          <a:sy n="70" d="100"/>
        </p:scale>
        <p:origin x="90" y="510"/>
      </p:cViewPr>
      <p:guideLst>
        <p:guide orient="horz" pos="2164"/>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2022/8/27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indent="406400" algn="just">
              <a:lnSpc>
                <a:spcPts val="2800"/>
              </a:lnSpc>
              <a:spcAft>
                <a:spcPts val="600"/>
              </a:spcAft>
            </a:pPr>
            <a:endParaRPr lang="zh-CN" altLang="zh-CN" sz="1800" kern="100" dirty="0">
              <a:effectLst/>
              <a:latin typeface="Calibri" panose="020F0502020204030204" charset="0"/>
              <a:ea typeface="宋体"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522E399D-389B-47E4-807C-BB2F41907D79}"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indent="406400" algn="just">
              <a:lnSpc>
                <a:spcPts val="2800"/>
              </a:lnSpc>
              <a:spcAft>
                <a:spcPts val="600"/>
              </a:spcAft>
            </a:pPr>
            <a:endParaRPr lang="zh-CN" altLang="zh-CN" sz="1800" kern="100" dirty="0">
              <a:effectLst/>
              <a:latin typeface="Calibri" panose="020F0502020204030204" charset="0"/>
              <a:ea typeface="宋体"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522E399D-389B-47E4-807C-BB2F41907D79}"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indent="406400" algn="just">
              <a:lnSpc>
                <a:spcPts val="2800"/>
              </a:lnSpc>
            </a:pPr>
            <a:endParaRPr lang="zh-CN" altLang="zh-CN" sz="1800" kern="100" dirty="0">
              <a:effectLst/>
              <a:latin typeface="Calibri" panose="020F0502020204030204" charset="0"/>
              <a:ea typeface="宋体"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522E399D-389B-47E4-807C-BB2F41907D79}"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indent="406400" algn="just">
              <a:lnSpc>
                <a:spcPts val="2800"/>
              </a:lnSpc>
              <a:spcAft>
                <a:spcPts val="600"/>
              </a:spcAft>
            </a:pPr>
            <a:endParaRPr lang="zh-CN" altLang="zh-CN" sz="1800" kern="100" dirty="0">
              <a:effectLst/>
              <a:latin typeface="Calibri" panose="020F0502020204030204" charset="0"/>
              <a:ea typeface="宋体"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522E399D-389B-47E4-807C-BB2F41907D79}" type="slidenum">
              <a:rPr lang="zh-CN" altLang="en-US" smtClean="0"/>
              <a:t>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2022/8/27</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2022/8/27</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2022/8/27</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内容页">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内容页">
    <p:bg>
      <p:bgPr>
        <a:gradFill>
          <a:gsLst>
            <a:gs pos="0">
              <a:srgbClr val="C00000"/>
            </a:gs>
            <a:gs pos="100000">
              <a:srgbClr val="C00000">
                <a:alpha val="0"/>
              </a:srgbClr>
            </a:gs>
          </a:gsLst>
          <a:lin ang="5400000" scaled="1"/>
        </a:gradFill>
        <a:effectLst/>
      </p:bgPr>
    </p:bg>
    <p:spTree>
      <p:nvGrpSpPr>
        <p:cNvPr id="1" name=""/>
        <p:cNvGrpSpPr/>
        <p:nvPr/>
      </p:nvGrpSpPr>
      <p:grpSpPr>
        <a:xfrm>
          <a:off x="0" y="0"/>
          <a:ext cx="0" cy="0"/>
          <a:chOff x="0" y="0"/>
          <a:chExt cx="0" cy="0"/>
        </a:xfrm>
      </p:grpSpPr>
      <p:pic>
        <p:nvPicPr>
          <p:cNvPr id="3" name="图片 2"/>
          <p:cNvPicPr>
            <a:picLocks noChangeAspect="1"/>
          </p:cNvPicPr>
          <p:nvPr userDrawn="1"/>
        </p:nvPicPr>
        <p:blipFill rotWithShape="1">
          <a:blip r:embed="rId2">
            <a:extLst>
              <a:ext uri="{28A0092B-C50C-407E-A947-70E740481C1C}">
                <a14:useLocalDpi xmlns:a14="http://schemas.microsoft.com/office/drawing/2010/main" val="0"/>
              </a:ext>
            </a:extLst>
          </a:blip>
          <a:srcRect t="12327"/>
          <a:stretch>
            <a:fillRect/>
          </a:stretch>
        </p:blipFill>
        <p:spPr>
          <a:xfrm>
            <a:off x="0" y="845388"/>
            <a:ext cx="12192000" cy="6012611"/>
          </a:xfrm>
          <a:prstGeom prst="rect">
            <a:avLst/>
          </a:prstGeom>
        </p:spPr>
      </p:pic>
      <p:pic>
        <p:nvPicPr>
          <p:cNvPr id="10" name="图片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2115" y="6287813"/>
            <a:ext cx="1238461" cy="289360"/>
          </a:xfrm>
          <a:prstGeom prst="rect">
            <a:avLst/>
          </a:prstGeom>
        </p:spPr>
      </p:pic>
      <p:sp>
        <p:nvSpPr>
          <p:cNvPr id="2" name="矩形 1"/>
          <p:cNvSpPr/>
          <p:nvPr userDrawn="1"/>
        </p:nvSpPr>
        <p:spPr>
          <a:xfrm>
            <a:off x="0" y="0"/>
            <a:ext cx="12192000" cy="6857999"/>
          </a:xfrm>
          <a:prstGeom prst="rect">
            <a:avLst/>
          </a:prstGeom>
          <a:solidFill>
            <a:schemeClr val="bg1"/>
          </a:solidFill>
          <a:ln>
            <a:noFill/>
          </a:ln>
          <a:effectLst>
            <a:softEdge rad="762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2022/8/27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2022/8/27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2022/8/27</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2022/8/27</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2022/8/27</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2022/8/27</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2022/8/27</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2022/8/27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5.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20" Type="http://schemas.openxmlformats.org/officeDocument/2006/relationships/tags" Target="../tags/tag7.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tags" Target="../tags/tag6.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6"/>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7"/>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8"/>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2022/8/27</a:t>
            </a:fld>
            <a:endParaRPr lang="zh-CN" altLang="en-US"/>
          </a:p>
        </p:txBody>
      </p:sp>
      <p:sp>
        <p:nvSpPr>
          <p:cNvPr id="5" name="页脚占位符 4"/>
          <p:cNvSpPr>
            <a:spLocks noGrp="1"/>
          </p:cNvSpPr>
          <p:nvPr>
            <p:ph type="ftr" sz="quarter" idx="3"/>
            <p:custDataLst>
              <p:tags r:id="rId19"/>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0"/>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5"/>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818515" y="2020570"/>
            <a:ext cx="12503785" cy="1198880"/>
          </a:xfrm>
          <a:prstGeom prst="rect">
            <a:avLst/>
          </a:prstGeom>
          <a:noFill/>
        </p:spPr>
        <p:txBody>
          <a:bodyPr wrap="square" rtlCol="0">
            <a:spAutoFit/>
          </a:bodyPr>
          <a:lstStyle/>
          <a:p>
            <a:pPr indent="719455" algn="l">
              <a:lnSpc>
                <a:spcPct val="150000"/>
              </a:lnSpc>
            </a:pPr>
            <a:r>
              <a:rPr sz="4800" b="1" dirty="0">
                <a:solidFill>
                  <a:srgbClr val="FF0000"/>
                </a:solidFill>
                <a:latin typeface="微软雅黑" panose="020B0503020204020204" charset="-122"/>
                <a:ea typeface="微软雅黑" panose="020B0503020204020204" charset="-122"/>
                <a:cs typeface="微软雅黑" panose="020B0503020204020204" charset="-122"/>
              </a:rPr>
              <a:t>《台湾问题与新时代中国统一事业》白皮书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1219200" y="789940"/>
            <a:ext cx="9753600" cy="3969385"/>
          </a:xfrm>
          <a:prstGeom prst="rect">
            <a:avLst/>
          </a:prstGeom>
          <a:noFill/>
        </p:spPr>
        <p:txBody>
          <a:bodyPr wrap="square" rtlCol="0">
            <a:spAutoFit/>
          </a:bodyPr>
          <a:lstStyle/>
          <a:p>
            <a:pPr indent="719455" algn="just">
              <a:lnSpc>
                <a:spcPct val="150000"/>
              </a:lnSpc>
            </a:pPr>
            <a:r>
              <a:rPr sz="2800" dirty="0">
                <a:latin typeface="+mn-ea"/>
                <a:ea typeface="+mn-ea"/>
              </a:rPr>
              <a:t>新华社北京8月10日电  国务院台湾事务办公室、国务院新闻办公室10日发表《</a:t>
            </a:r>
            <a:r>
              <a:rPr sz="2800" dirty="0">
                <a:solidFill>
                  <a:srgbClr val="FF0000"/>
                </a:solidFill>
                <a:latin typeface="+mn-ea"/>
                <a:ea typeface="+mn-ea"/>
              </a:rPr>
              <a:t>台湾问题与新时代中国统一事业</a:t>
            </a:r>
            <a:r>
              <a:rPr sz="2800" dirty="0">
                <a:latin typeface="+mn-ea"/>
                <a:ea typeface="+mn-ea"/>
              </a:rPr>
              <a:t>》白皮书，进一步重申台湾是中国的一部分的事实和现状，展现中国共产党和中国人民追求祖国统一的坚定意志和坚强决心，阐述中国共产党和中国政府在新时代推进实现祖国统一的立场和政策。</a:t>
            </a:r>
          </a:p>
        </p:txBody>
      </p:sp>
      <p:sp>
        <p:nvSpPr>
          <p:cNvPr id="6" name="圆角矩形 5"/>
          <p:cNvSpPr/>
          <p:nvPr/>
        </p:nvSpPr>
        <p:spPr>
          <a:xfrm>
            <a:off x="730885" y="634365"/>
            <a:ext cx="10983595" cy="4590415"/>
          </a:xfrm>
          <a:prstGeom prst="roundRect">
            <a:avLst/>
          </a:prstGeom>
          <a:noFill/>
          <a:ln w="762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055485" y="2423795"/>
            <a:ext cx="4072890" cy="2009775"/>
          </a:xfrm>
          <a:prstGeom prst="rect">
            <a:avLst/>
          </a:prstGeom>
          <a:noFill/>
        </p:spPr>
        <p:txBody>
          <a:bodyPr wrap="square" rtlCol="0">
            <a:spAutoFit/>
          </a:bodyPr>
          <a:lstStyle/>
          <a:p>
            <a:pPr>
              <a:lnSpc>
                <a:spcPct val="130000"/>
              </a:lnSpc>
              <a:spcAft>
                <a:spcPts val="1800"/>
              </a:spcAft>
            </a:pPr>
            <a:r>
              <a:rPr lang="zh-CN" altLang="en-US" sz="2400" b="1" dirty="0">
                <a:solidFill>
                  <a:schemeClr val="bg1"/>
                </a:solidFill>
                <a:latin typeface="+mn-ea"/>
                <a:ea typeface="+mn-ea"/>
              </a:rPr>
              <a:t>新年前夕，国家主席习近平通过中央广播电视总台和互联网，发表二〇二二年新年贺词。</a:t>
            </a:r>
          </a:p>
        </p:txBody>
      </p:sp>
      <p:sp>
        <p:nvSpPr>
          <p:cNvPr id="12" name="文本框 11"/>
          <p:cNvSpPr txBox="1"/>
          <p:nvPr/>
        </p:nvSpPr>
        <p:spPr>
          <a:xfrm>
            <a:off x="973141" y="569534"/>
            <a:ext cx="9834880" cy="706755"/>
          </a:xfrm>
          <a:prstGeom prst="rect">
            <a:avLst/>
          </a:prstGeom>
          <a:noFill/>
        </p:spPr>
        <p:txBody>
          <a:bodyPr wrap="none" rtlCol="0">
            <a:spAutoFit/>
          </a:bodyPr>
          <a:lstStyle/>
          <a:p>
            <a:pPr algn="l"/>
            <a:r>
              <a:rPr sz="4000" b="1" dirty="0">
                <a:solidFill>
                  <a:srgbClr val="C00000"/>
                </a:solidFill>
                <a:latin typeface="+mn-ea"/>
                <a:ea typeface="+mn-ea"/>
              </a:rPr>
              <a:t>《台湾问题与新时代中国统一事业》白皮书</a:t>
            </a:r>
          </a:p>
        </p:txBody>
      </p:sp>
      <p:pic>
        <p:nvPicPr>
          <p:cNvPr id="102" name="图片 101"/>
          <p:cNvPicPr/>
          <p:nvPr/>
        </p:nvPicPr>
        <p:blipFill>
          <a:blip r:embed="rId3"/>
          <a:stretch>
            <a:fillRect/>
          </a:stretch>
        </p:blipFill>
        <p:spPr>
          <a:xfrm>
            <a:off x="1919605" y="1478915"/>
            <a:ext cx="8191500" cy="46101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869950" y="891540"/>
            <a:ext cx="10665460" cy="4892675"/>
          </a:xfrm>
          <a:prstGeom prst="rect">
            <a:avLst/>
          </a:prstGeom>
          <a:noFill/>
        </p:spPr>
        <p:txBody>
          <a:bodyPr wrap="square" rtlCol="0">
            <a:spAutoFit/>
          </a:bodyPr>
          <a:lstStyle/>
          <a:p>
            <a:pPr indent="719455" algn="l">
              <a:lnSpc>
                <a:spcPct val="150000"/>
              </a:lnSpc>
            </a:pPr>
            <a:endParaRPr lang="zh-CN" altLang="en-US" sz="2800" dirty="0">
              <a:latin typeface="+mn-ea"/>
              <a:ea typeface="+mn-ea"/>
            </a:endParaRPr>
          </a:p>
          <a:p>
            <a:pPr indent="719455" algn="l">
              <a:lnSpc>
                <a:spcPct val="150000"/>
              </a:lnSpc>
            </a:pPr>
            <a:r>
              <a:rPr lang="zh-CN" altLang="en-US" sz="2800" dirty="0">
                <a:latin typeface="+mn-ea"/>
                <a:ea typeface="+mn-ea"/>
              </a:rPr>
              <a:t>全文链接：</a:t>
            </a:r>
          </a:p>
          <a:p>
            <a:pPr indent="719455" algn="l">
              <a:lnSpc>
                <a:spcPct val="150000"/>
              </a:lnSpc>
            </a:pPr>
            <a:r>
              <a:rPr lang="zh-CN" altLang="en-US" sz="2000" u="sng" dirty="0">
                <a:latin typeface="+mn-ea"/>
                <a:ea typeface="+mn-ea"/>
              </a:rPr>
              <a:t>http://www.gov.cn/zhengce/2022-08/10/content_5704839.htm</a:t>
            </a:r>
          </a:p>
          <a:p>
            <a:pPr indent="719455" algn="l">
              <a:lnSpc>
                <a:spcPct val="150000"/>
              </a:lnSpc>
            </a:pPr>
            <a:endParaRPr lang="zh-CN" altLang="en-US" sz="2800" dirty="0">
              <a:latin typeface="+mn-ea"/>
              <a:ea typeface="+mn-ea"/>
            </a:endParaRPr>
          </a:p>
          <a:p>
            <a:pPr indent="719455" algn="l">
              <a:lnSpc>
                <a:spcPct val="150000"/>
              </a:lnSpc>
            </a:pPr>
            <a:r>
              <a:rPr lang="zh-CN" altLang="en-US" sz="2800" dirty="0">
                <a:latin typeface="+mn-ea"/>
                <a:ea typeface="+mn-ea"/>
              </a:rPr>
              <a:t>央视新闻：</a:t>
            </a:r>
            <a:r>
              <a:rPr lang="en-US" altLang="zh-CN" sz="2800" dirty="0">
                <a:latin typeface="+mn-ea"/>
                <a:ea typeface="+mn-ea"/>
              </a:rPr>
              <a:t>           </a:t>
            </a:r>
            <a:r>
              <a:rPr lang="zh-CN" altLang="en-US" sz="2000" u="sng" dirty="0">
                <a:latin typeface="+mn-ea"/>
                <a:ea typeface="+mn-ea"/>
              </a:rPr>
              <a:t>https://news.cctv.com/2022/08/10/ARTIQbFCL78jPFYU8q6VjWVF220810.shtml</a:t>
            </a:r>
            <a:endParaRPr lang="zh-CN" altLang="en-US" sz="2800" dirty="0">
              <a:latin typeface="+mn-ea"/>
              <a:ea typeface="+mn-ea"/>
            </a:endParaRPr>
          </a:p>
          <a:p>
            <a:pPr indent="719455" algn="l">
              <a:lnSpc>
                <a:spcPct val="150000"/>
              </a:lnSpc>
            </a:pPr>
            <a:endParaRPr lang="zh-CN" altLang="en-US" sz="2800" dirty="0">
              <a:latin typeface="+mn-ea"/>
              <a:ea typeface="+mn-ea"/>
            </a:endParaRPr>
          </a:p>
          <a:p>
            <a:pPr indent="719455" algn="just">
              <a:lnSpc>
                <a:spcPct val="150000"/>
              </a:lnSpc>
            </a:pPr>
            <a:endParaRPr lang="zh-CN" altLang="en-US" sz="2800" dirty="0">
              <a:latin typeface="+mn-ea"/>
              <a:ea typeface="+mn-ea"/>
            </a:endParaRPr>
          </a:p>
        </p:txBody>
      </p:sp>
      <p:sp>
        <p:nvSpPr>
          <p:cNvPr id="6" name="圆角矩形 5"/>
          <p:cNvSpPr/>
          <p:nvPr/>
        </p:nvSpPr>
        <p:spPr>
          <a:xfrm>
            <a:off x="730885" y="634365"/>
            <a:ext cx="10983595" cy="4590415"/>
          </a:xfrm>
          <a:prstGeom prst="roundRect">
            <a:avLst/>
          </a:prstGeom>
          <a:noFill/>
          <a:ln w="762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DM1ZGVhOWQ4MTY1NDZjMmY0YjRhNGI3ZGYzM2RkYzI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Words>
  <Application>Microsoft Office PowerPoint</Application>
  <PresentationFormat>宽屏</PresentationFormat>
  <Paragraphs>13</Paragraphs>
  <Slides>4</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vt:i4>
      </vt:variant>
    </vt:vector>
  </HeadingPairs>
  <TitlesOfParts>
    <vt:vector size="9" baseType="lpstr">
      <vt:lpstr>微软雅黑</vt:lpstr>
      <vt:lpstr>Arial</vt:lpstr>
      <vt:lpstr>Calibri</vt:lpstr>
      <vt:lpstr>Wingdings</vt:lpstr>
      <vt:lpstr>Office 主题​​</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PANG YONGFENG</cp:lastModifiedBy>
  <cp:revision>177</cp:revision>
  <dcterms:created xsi:type="dcterms:W3CDTF">2019-06-19T02:08:00Z</dcterms:created>
  <dcterms:modified xsi:type="dcterms:W3CDTF">2022-08-27T07:14:27Z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2052-11.1.0.11636</vt:lpwstr>
  </property>
  <property fmtid="{D5CDD505-2E9C-101B-9397-08002B2CF9AE}" pid="3" name="ICV">
    <vt:lpwstr>E9CCF5C11B8B408B8395936723A0968A</vt:lpwstr>
  </property>
</Properties>
</file>